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Unicode" charset="1" panose="020B0604020202020204"/>
      <p:regular r:id="rId16"/>
    </p:embeddedFont>
    <p:embeddedFont>
      <p:font typeface="テロップ明朝（N仕様）" charset="1" panose="02020600000000000000"/>
      <p:regular r:id="rId17"/>
    </p:embeddedFont>
    <p:embeddedFont>
      <p:font typeface="テロップ明朝（N仕様） Bold" charset="1" panose="0202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51761">
            <a:off x="10912533" y="-4157532"/>
            <a:ext cx="10454404" cy="7622211"/>
          </a:xfrm>
          <a:custGeom>
            <a:avLst/>
            <a:gdLst/>
            <a:ahLst/>
            <a:cxnLst/>
            <a:rect r="r" b="b" t="t" l="l"/>
            <a:pathLst>
              <a:path h="7622211" w="10454404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-4939101" y="67121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4295" y="4087458"/>
            <a:ext cx="15179409" cy="2422448"/>
            <a:chOff x="0" y="0"/>
            <a:chExt cx="20239212" cy="32299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32193"/>
              <a:ext cx="20239212" cy="1797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87"/>
                </a:lnSpc>
              </a:pPr>
              <a:r>
                <a:rPr lang="en-US" sz="391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Nine Yin Manuel</a:t>
              </a:r>
            </a:p>
            <a:p>
              <a:pPr algn="ctr">
                <a:lnSpc>
                  <a:spcPts val="5487"/>
                </a:lnSpc>
              </a:pPr>
              <a:r>
                <a:rPr lang="en-US" sz="3919">
                  <a:solidFill>
                    <a:srgbClr val="000000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Alan &amp; Jason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61990"/>
              <a:ext cx="20239212" cy="1311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5"/>
                </a:lnSpc>
              </a:pPr>
              <a:r>
                <a:rPr lang="en-US" sz="4705">
                  <a:solidFill>
                    <a:srgbClr val="000000"/>
                  </a:solidFill>
                  <a:latin typeface="テロップ明朝（N仕様）"/>
                  <a:ea typeface="テロップ明朝（N仕様）"/>
                  <a:cs typeface="テロップ明朝（N仕様）"/>
                  <a:sym typeface="テロップ明朝（N仕様）"/>
                </a:rPr>
                <a:t>Traffic Signal Optimization using Q-Learning and SUMO 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17504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5829" y="813007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2" y="0"/>
                </a:lnTo>
                <a:lnTo>
                  <a:pt x="423542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911772"/>
            <a:ext cx="8463775" cy="6379818"/>
          </a:xfrm>
          <a:custGeom>
            <a:avLst/>
            <a:gdLst/>
            <a:ahLst/>
            <a:cxnLst/>
            <a:rect r="r" b="b" t="t" l="l"/>
            <a:pathLst>
              <a:path h="6379818" w="8463775">
                <a:moveTo>
                  <a:pt x="0" y="0"/>
                </a:moveTo>
                <a:lnTo>
                  <a:pt x="8463775" y="0"/>
                </a:lnTo>
                <a:lnTo>
                  <a:pt x="8463775" y="6379818"/>
                </a:lnTo>
                <a:lnTo>
                  <a:pt x="0" y="637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6" t="-10190" r="-6514" b="-78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57340" y="0"/>
            <a:ext cx="8430660" cy="6539166"/>
          </a:xfrm>
          <a:custGeom>
            <a:avLst/>
            <a:gdLst/>
            <a:ahLst/>
            <a:cxnLst/>
            <a:rect r="r" b="b" t="t" l="l"/>
            <a:pathLst>
              <a:path h="6539166" w="8430660">
                <a:moveTo>
                  <a:pt x="0" y="0"/>
                </a:moveTo>
                <a:lnTo>
                  <a:pt x="8430660" y="0"/>
                </a:lnTo>
                <a:lnTo>
                  <a:pt x="8430660" y="6539166"/>
                </a:lnTo>
                <a:lnTo>
                  <a:pt x="0" y="653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" t="-10660" r="-6067" b="-1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83114" y="6430831"/>
            <a:ext cx="606497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Training 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30010" y="8132246"/>
            <a:ext cx="9657990" cy="153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2"/>
              </a:lnSpc>
              <a:spcBef>
                <a:spcPct val="0"/>
              </a:spcBef>
            </a:pPr>
            <a:r>
              <a:rPr lang="en-US" sz="364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Reward trend over 1000 episodes</a:t>
            </a:r>
          </a:p>
          <a:p>
            <a:pPr algn="l">
              <a:lnSpc>
                <a:spcPts val="4732"/>
              </a:lnSpc>
              <a:spcBef>
                <a:spcPct val="0"/>
              </a:spcBef>
            </a:pPr>
            <a:r>
              <a:rPr lang="en-US" sz="364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Shows learning progress and convergence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9371" y="1626838"/>
            <a:ext cx="6321623" cy="16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Evaluation Result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19793" y="8425003"/>
            <a:ext cx="1524207" cy="958865"/>
          </a:xfrm>
          <a:custGeom>
            <a:avLst/>
            <a:gdLst/>
            <a:ahLst/>
            <a:cxnLst/>
            <a:rect r="r" b="b" t="t" l="l"/>
            <a:pathLst>
              <a:path h="958865" w="1524207">
                <a:moveTo>
                  <a:pt x="0" y="0"/>
                </a:moveTo>
                <a:lnTo>
                  <a:pt x="1524207" y="0"/>
                </a:lnTo>
                <a:lnTo>
                  <a:pt x="1524207" y="958865"/>
                </a:lnTo>
                <a:lnTo>
                  <a:pt x="0" y="95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97460"/>
            <a:ext cx="6130796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45770" y="2829310"/>
            <a:ext cx="8713530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1.Improve traffic flow using an AI agent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5770" y="5223284"/>
            <a:ext cx="9742230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true">
                <a:solidFill>
                  <a:srgbClr val="000000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2.Replace traditional fixed-timing traffic lights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0443" y="7651524"/>
            <a:ext cx="9472883" cy="140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3.</a:t>
            </a:r>
            <a:r>
              <a:rPr lang="en-US" b="true" sz="3200">
                <a:solidFill>
                  <a:srgbClr val="000000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Focus on one busy intersection </a:t>
            </a:r>
          </a:p>
          <a:p>
            <a:pPr algn="l">
              <a:lnSpc>
                <a:spcPts val="4160"/>
              </a:lnSpc>
            </a:pPr>
            <a:r>
              <a:rPr lang="en-US" b="true" sz="3200">
                <a:solidFill>
                  <a:srgbClr val="000000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    </a:t>
            </a:r>
            <a:r>
              <a:rPr lang="en-US" b="true" sz="3200">
                <a:solidFill>
                  <a:srgbClr val="F24300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Taipei Station area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277554" y="247650"/>
            <a:ext cx="1529434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Simulation Environment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27688" y="4036374"/>
            <a:ext cx="113927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343920" y="8676885"/>
            <a:ext cx="2787066" cy="46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 u="none">
                <a:solidFill>
                  <a:srgbClr val="FFFFFF"/>
                </a:solidFill>
                <a:latin typeface="テロップ明朝（N仕様） Bold"/>
                <a:ea typeface="テロップ明朝（N仕様） Bold"/>
                <a:cs typeface="テロップ明朝（N仕様） Bold"/>
                <a:sym typeface="テロップ明朝（N仕様） Bold"/>
              </a:rPr>
              <a:t>返回議程頁面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2243" y="3482457"/>
            <a:ext cx="12564547" cy="291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3918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Platform: SUMO + TraCI + Python</a:t>
            </a:r>
          </a:p>
          <a:p>
            <a:pPr algn="l">
              <a:lnSpc>
                <a:spcPts val="5093"/>
              </a:lnSpc>
              <a:spcBef>
                <a:spcPct val="0"/>
              </a:spcBef>
            </a:pPr>
            <a:r>
              <a:rPr lang="en-US" sz="3918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Intersection: 4-way (East-West, North-South)</a:t>
            </a:r>
          </a:p>
          <a:p>
            <a:pPr algn="l">
              <a:lnSpc>
                <a:spcPts val="5093"/>
              </a:lnSpc>
              <a:spcBef>
                <a:spcPct val="0"/>
              </a:spcBef>
            </a:pPr>
            <a:r>
              <a:rPr lang="en-US" sz="3918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Map: Downloaded from OpenStreetMap</a:t>
            </a:r>
          </a:p>
          <a:p>
            <a:pPr algn="l">
              <a:lnSpc>
                <a:spcPts val="5093"/>
              </a:lnSpc>
              <a:spcBef>
                <a:spcPct val="0"/>
              </a:spcBef>
            </a:pPr>
            <a:r>
              <a:rPr lang="en-US" sz="3918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Vehicles arrive probabilistically, simulating peak/off-peak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3132072" y="5954663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402777" y="2720926"/>
          <a:ext cx="9856523" cy="5507419"/>
        </p:xfrm>
        <a:graphic>
          <a:graphicData uri="http://schemas.openxmlformats.org/drawingml/2006/table">
            <a:tbl>
              <a:tblPr/>
              <a:tblGrid>
                <a:gridCol w="4928262"/>
                <a:gridCol w="4928262"/>
              </a:tblGrid>
              <a:tr h="12232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テロップ明朝（N仕様） Bold"/>
                          <a:ea typeface="テロップ明朝（N仕様） Bold"/>
                          <a:cs typeface="テロップ明朝（N仕様） Bold"/>
                          <a:sym typeface="テロップ明朝（N仕様） Bold"/>
                        </a:rPr>
                        <a:t>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テロップ明朝（N仕様） Bold"/>
                          <a:ea typeface="テロップ明朝（N仕様） Bold"/>
                          <a:cs typeface="テロップ明朝（N仕様） Bold"/>
                          <a:sym typeface="テロップ明朝（N仕様） Bold"/>
                        </a:rPr>
                        <a:t>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07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Episodes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1000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9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Discount Factor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0.9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781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Epsilon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テロップ明朝（N仕様）"/>
                          <a:ea typeface="テロップ明朝（N仕様）"/>
                          <a:cs typeface="テロップ明朝（N仕様）"/>
                          <a:sym typeface="テロップ明朝（N仕様）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021693" y="247650"/>
            <a:ext cx="880968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Training Configuration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679631" y="8774301"/>
            <a:ext cx="3134142" cy="483999"/>
          </a:xfrm>
          <a:prstGeom prst="rect">
            <a:avLst/>
          </a:prstGeom>
          <a:solidFill>
            <a:srgbClr val="F243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99671" y="1286922"/>
            <a:ext cx="1616890" cy="161689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99671" y="4349154"/>
            <a:ext cx="1616890" cy="161689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9144000" y="7023188"/>
            <a:ext cx="8115300" cy="2336888"/>
          </a:xfrm>
          <a:prstGeom prst="rect">
            <a:avLst/>
          </a:prstGeom>
          <a:solidFill>
            <a:srgbClr val="F4F4F4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99671" y="7383187"/>
            <a:ext cx="1616890" cy="1616890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676742"/>
            <a:ext cx="6705600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Q-Learning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08116" y="1206293"/>
            <a:ext cx="7400709" cy="13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257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Q-Table</a:t>
            </a:r>
          </a:p>
          <a:p>
            <a:pPr algn="ctr">
              <a:lnSpc>
                <a:spcPts val="4235"/>
              </a:lnSpc>
              <a:spcBef>
                <a:spcPct val="0"/>
              </a:spcBef>
            </a:pPr>
            <a:r>
              <a:rPr lang="en-US" sz="3257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 maps states to action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7641" y="4015999"/>
            <a:ext cx="6901659" cy="193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296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Action Space: </a:t>
            </a:r>
          </a:p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296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[0 = East-West green, </a:t>
            </a:r>
          </a:p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296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2 = North-South green]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76839" y="6834793"/>
            <a:ext cx="4177665" cy="23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Learning Process 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1000 episodes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SUMO simulation steps 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10 steps per 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0671825" cy="2099634"/>
          </a:xfrm>
          <a:custGeom>
            <a:avLst/>
            <a:gdLst/>
            <a:ahLst/>
            <a:cxnLst/>
            <a:rect r="r" b="b" t="t" l="l"/>
            <a:pathLst>
              <a:path h="2099634" w="10671825">
                <a:moveTo>
                  <a:pt x="0" y="0"/>
                </a:moveTo>
                <a:lnTo>
                  <a:pt x="10671825" y="0"/>
                </a:lnTo>
                <a:lnTo>
                  <a:pt x="10671825" y="2099634"/>
                </a:lnTo>
                <a:lnTo>
                  <a:pt x="0" y="209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57070"/>
            <a:ext cx="17259300" cy="23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b="true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The action space is the set of all possible choices that the agent can make at each time step. 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b="true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The agent controls "in which direction to turn the green light"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b="true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0 → Turn the East-West lane green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b="true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2 → Turn on the green light for the North-South lane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6018570"/>
            <a:ext cx="11127429" cy="1208206"/>
          </a:xfrm>
          <a:custGeom>
            <a:avLst/>
            <a:gdLst/>
            <a:ahLst/>
            <a:cxnLst/>
            <a:rect r="r" b="b" t="t" l="l"/>
            <a:pathLst>
              <a:path h="1208206" w="11127429">
                <a:moveTo>
                  <a:pt x="0" y="0"/>
                </a:moveTo>
                <a:lnTo>
                  <a:pt x="11127429" y="0"/>
                </a:lnTo>
                <a:lnTo>
                  <a:pt x="11127429" y="1208206"/>
                </a:lnTo>
                <a:lnTo>
                  <a:pt x="0" y="120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360126"/>
            <a:ext cx="11127429" cy="78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30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raw_state[i] is the exact vehicle count on lane i at that moment.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55668"/>
            <a:ext cx="10360241" cy="1164072"/>
          </a:xfrm>
          <a:custGeom>
            <a:avLst/>
            <a:gdLst/>
            <a:ahLst/>
            <a:cxnLst/>
            <a:rect r="r" b="b" t="t" l="l"/>
            <a:pathLst>
              <a:path h="1164072" w="10360241">
                <a:moveTo>
                  <a:pt x="0" y="0"/>
                </a:moveTo>
                <a:lnTo>
                  <a:pt x="10360241" y="0"/>
                </a:lnTo>
                <a:lnTo>
                  <a:pt x="10360241" y="1164072"/>
                </a:lnTo>
                <a:lnTo>
                  <a:pt x="0" y="1164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85012" y="5454374"/>
            <a:ext cx="10374288" cy="3803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Number of vehicles per lane (12 lanes)</a:t>
            </a:r>
          </a:p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Each lane count discretized using bins: [0, 5, 15, 30]</a:t>
            </a:r>
          </a:p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Bin 0: light traffic</a:t>
            </a:r>
          </a:p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Bin 1: medium traffic</a:t>
            </a:r>
          </a:p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Bin 2: heavy traffic</a:t>
            </a:r>
          </a:p>
          <a:p>
            <a:pPr algn="ctr">
              <a:lnSpc>
                <a:spcPts val="4565"/>
              </a:lnSpc>
              <a:spcBef>
                <a:spcPct val="0"/>
              </a:spcBef>
            </a:pPr>
            <a:r>
              <a:rPr lang="en-US" b="true" sz="3511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Final state: tuple of 12 bin values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2425"/>
            <a:ext cx="4199572" cy="16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State Space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76470"/>
            <a:ext cx="9583318" cy="96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r>
              <a:rPr lang="en-US" b="true" sz="375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Why Discretize?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51057"/>
            <a:ext cx="14096124" cy="1656295"/>
          </a:xfrm>
          <a:custGeom>
            <a:avLst/>
            <a:gdLst/>
            <a:ahLst/>
            <a:cxnLst/>
            <a:rect r="r" b="b" t="t" l="l"/>
            <a:pathLst>
              <a:path h="1656295" w="14096124">
                <a:moveTo>
                  <a:pt x="0" y="0"/>
                </a:moveTo>
                <a:lnTo>
                  <a:pt x="14096124" y="0"/>
                </a:lnTo>
                <a:lnTo>
                  <a:pt x="14096124" y="1656295"/>
                </a:lnTo>
                <a:lnTo>
                  <a:pt x="0" y="165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16927"/>
            <a:ext cx="16429387" cy="41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1"/>
              </a:lnSpc>
              <a:spcBef>
                <a:spcPct val="0"/>
              </a:spcBef>
            </a:pPr>
            <a:r>
              <a:rPr lang="en-US" b="true" sz="337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Meaning:</a:t>
            </a:r>
          </a:p>
          <a:p>
            <a:pPr algn="l">
              <a:lnSpc>
                <a:spcPts val="4381"/>
              </a:lnSpc>
              <a:spcBef>
                <a:spcPct val="0"/>
              </a:spcBef>
            </a:pPr>
            <a:r>
              <a:rPr lang="en-US" b="true" sz="337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Basic penalty: The higher the total waiting time, the greater the penalty (the more negative the value)</a:t>
            </a:r>
          </a:p>
          <a:p>
            <a:pPr algn="l">
              <a:lnSpc>
                <a:spcPts val="4381"/>
              </a:lnSpc>
              <a:spcBef>
                <a:spcPct val="0"/>
              </a:spcBef>
            </a:pPr>
            <a:r>
              <a:rPr lang="en-US" b="true" sz="337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Additional penalty: 5 points if the phase is different from the previous one (i.e. "light cut").</a:t>
            </a:r>
          </a:p>
          <a:p>
            <a:pPr algn="l">
              <a:lnSpc>
                <a:spcPts val="4381"/>
              </a:lnSpc>
              <a:spcBef>
                <a:spcPct val="0"/>
              </a:spcBef>
            </a:pPr>
            <a:r>
              <a:rPr lang="en-US" b="true" sz="337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It can effectively avoid frequent switching of traffic lights, so that vehicles will not be stuck or wait repeatedly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52425"/>
            <a:ext cx="7908937" cy="16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1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Reward Function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76890">
            <a:off x="-4642128" y="5312577"/>
            <a:ext cx="11422613" cy="8328123"/>
          </a:xfrm>
          <a:custGeom>
            <a:avLst/>
            <a:gdLst/>
            <a:ahLst/>
            <a:cxnLst/>
            <a:rect r="r" b="b" t="t" l="l"/>
            <a:pathLst>
              <a:path h="8328123" w="1142261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4" id="4"/>
          <p:cNvSpPr/>
          <p:nvPr/>
        </p:nvSpPr>
        <p:spPr>
          <a:xfrm rot="0">
            <a:off x="66294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7318675" y="3779829"/>
            <a:ext cx="1082132" cy="108213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601976" y="4097811"/>
            <a:ext cx="515530" cy="446167"/>
          </a:xfrm>
          <a:custGeom>
            <a:avLst/>
            <a:gdLst/>
            <a:ahLst/>
            <a:cxnLst/>
            <a:rect r="r" b="b" t="t" l="l"/>
            <a:pathLst>
              <a:path h="446167" w="515530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2824" y="3779829"/>
            <a:ext cx="1082132" cy="108213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rot="0">
            <a:off x="12230100" y="3133185"/>
            <a:ext cx="5029200" cy="4881017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2954526" y="3779829"/>
            <a:ext cx="1082132" cy="108213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3245906" y="40767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29400" y="199984"/>
            <a:ext cx="10629900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 Evaluation Process</a:t>
            </a:r>
          </a:p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1127332"/>
            <a:ext cx="423543" cy="431386"/>
          </a:xfrm>
          <a:custGeom>
            <a:avLst/>
            <a:gdLst/>
            <a:ahLst/>
            <a:cxnLst/>
            <a:rect r="r" b="b" t="t" l="l"/>
            <a:pathLst>
              <a:path h="431386" w="423543">
                <a:moveTo>
                  <a:pt x="0" y="0"/>
                </a:moveTo>
                <a:lnTo>
                  <a:pt x="423543" y="0"/>
                </a:lnTo>
                <a:lnTo>
                  <a:pt x="423543" y="431386"/>
                </a:lnTo>
                <a:lnTo>
                  <a:pt x="0" y="4313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9178" y="5342061"/>
            <a:ext cx="4855372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Use trained q_table.npy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64118" y="5283677"/>
            <a:ext cx="5023961" cy="183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Replay in SUMO using best </a:t>
            </a:r>
          </a:p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Q-values</a:t>
            </a:r>
          </a:p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Record reward per step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30100" y="5592886"/>
            <a:ext cx="50292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テロップ明朝（N仕様）"/>
                <a:ea typeface="テロップ明朝（N仕様）"/>
                <a:cs typeface="テロップ明朝（N仕様）"/>
                <a:sym typeface="テロップ明朝（N仕様）"/>
              </a:rPr>
              <a:t>Plot total reward vs. steps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DAGmadkqu0U</dc:identifier>
  <dcterms:modified xsi:type="dcterms:W3CDTF">2011-08-01T06:04:30Z</dcterms:modified>
  <cp:revision>1</cp:revision>
  <dc:title>Traffic Signal Optimization using Q-Learning and SUMO</dc:title>
</cp:coreProperties>
</file>